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31"/>
  </p:notesMasterIdLst>
  <p:sldIdLst>
    <p:sldId id="274" r:id="rId2"/>
    <p:sldId id="276" r:id="rId3"/>
    <p:sldId id="277" r:id="rId4"/>
    <p:sldId id="278" r:id="rId5"/>
    <p:sldId id="279" r:id="rId6"/>
    <p:sldId id="280" r:id="rId7"/>
    <p:sldId id="282" r:id="rId8"/>
    <p:sldId id="281" r:id="rId9"/>
    <p:sldId id="283" r:id="rId10"/>
    <p:sldId id="285" r:id="rId11"/>
    <p:sldId id="284" r:id="rId12"/>
    <p:sldId id="286" r:id="rId13"/>
    <p:sldId id="287" r:id="rId14"/>
    <p:sldId id="288" r:id="rId15"/>
    <p:sldId id="289" r:id="rId16"/>
    <p:sldId id="290" r:id="rId17"/>
    <p:sldId id="291" r:id="rId18"/>
    <p:sldId id="292" r:id="rId19"/>
    <p:sldId id="293" r:id="rId20"/>
    <p:sldId id="294" r:id="rId21"/>
    <p:sldId id="295" r:id="rId22"/>
    <p:sldId id="296" r:id="rId23"/>
    <p:sldId id="297" r:id="rId24"/>
    <p:sldId id="298" r:id="rId25"/>
    <p:sldId id="299" r:id="rId26"/>
    <p:sldId id="300" r:id="rId27"/>
    <p:sldId id="301" r:id="rId28"/>
    <p:sldId id="302" r:id="rId29"/>
    <p:sldId id="303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6" d="100"/>
          <a:sy n="66" d="100"/>
        </p:scale>
        <p:origin x="644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659430-AE73-4213-804E-C09B8CCEE22C}" type="datetimeFigureOut">
              <a:rPr lang="fr-FR" smtClean="0"/>
              <a:t>12/05/2021</a:t>
            </a:fld>
            <a:endParaRPr lang="fr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626690-ECAB-4F40-B141-B8E82777B49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842566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69A60-FE3D-4891-B0DA-0BFC16FEAED1}" type="datetimeFigureOut">
              <a:rPr lang="en-GB" smtClean="0"/>
              <a:t>12/05/2021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8BD66-2421-496B-8E5B-E887E7137AEC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36933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69A60-FE3D-4891-B0DA-0BFC16FEAED1}" type="datetimeFigureOut">
              <a:rPr lang="en-GB" smtClean="0"/>
              <a:t>12/05/2021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8BD66-2421-496B-8E5B-E887E7137AEC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70626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69A60-FE3D-4891-B0DA-0BFC16FEAED1}" type="datetimeFigureOut">
              <a:rPr lang="en-GB" smtClean="0"/>
              <a:t>12/05/2021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8BD66-2421-496B-8E5B-E887E7137AEC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54886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69A60-FE3D-4891-B0DA-0BFC16FEAED1}" type="datetimeFigureOut">
              <a:rPr lang="en-GB" smtClean="0"/>
              <a:t>12/05/2021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8BD66-2421-496B-8E5B-E887E7137AEC}" type="slidenum">
              <a:rPr lang="en-GB" smtClean="0"/>
              <a:t>‹N°›</a:t>
            </a:fld>
            <a:endParaRPr lang="en-GB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484574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69A60-FE3D-4891-B0DA-0BFC16FEAED1}" type="datetimeFigureOut">
              <a:rPr lang="en-GB" smtClean="0"/>
              <a:t>12/05/2021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8BD66-2421-496B-8E5B-E887E7137AEC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02215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69A60-FE3D-4891-B0DA-0BFC16FEAED1}" type="datetimeFigureOut">
              <a:rPr lang="en-GB" smtClean="0"/>
              <a:t>12/05/2021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8BD66-2421-496B-8E5B-E887E7137AEC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941081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69A60-FE3D-4891-B0DA-0BFC16FEAED1}" type="datetimeFigureOut">
              <a:rPr lang="en-GB" smtClean="0"/>
              <a:t>12/05/2021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8BD66-2421-496B-8E5B-E887E7137AEC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30818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69A60-FE3D-4891-B0DA-0BFC16FEAED1}" type="datetimeFigureOut">
              <a:rPr lang="en-GB" smtClean="0"/>
              <a:t>12/05/2021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8BD66-2421-496B-8E5B-E887E7137AEC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962255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69A60-FE3D-4891-B0DA-0BFC16FEAED1}" type="datetimeFigureOut">
              <a:rPr lang="en-GB" smtClean="0"/>
              <a:t>12/05/2021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8BD66-2421-496B-8E5B-E887E7137AEC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23775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69A60-FE3D-4891-B0DA-0BFC16FEAED1}" type="datetimeFigureOut">
              <a:rPr lang="en-GB" smtClean="0"/>
              <a:t>12/05/2021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8BD66-2421-496B-8E5B-E887E7137AEC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73898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69A60-FE3D-4891-B0DA-0BFC16FEAED1}" type="datetimeFigureOut">
              <a:rPr lang="en-GB" smtClean="0"/>
              <a:t>12/05/2021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8BD66-2421-496B-8E5B-E887E7137AEC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64677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69A60-FE3D-4891-B0DA-0BFC16FEAED1}" type="datetimeFigureOut">
              <a:rPr lang="en-GB" smtClean="0"/>
              <a:t>12/05/2021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8BD66-2421-496B-8E5B-E887E7137AEC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65706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69A60-FE3D-4891-B0DA-0BFC16FEAED1}" type="datetimeFigureOut">
              <a:rPr lang="en-GB" smtClean="0"/>
              <a:t>12/05/2021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8BD66-2421-496B-8E5B-E887E7137AEC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4499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69A60-FE3D-4891-B0DA-0BFC16FEAED1}" type="datetimeFigureOut">
              <a:rPr lang="en-GB" smtClean="0"/>
              <a:t>12/05/2021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8BD66-2421-496B-8E5B-E887E7137AEC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13026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69A60-FE3D-4891-B0DA-0BFC16FEAED1}" type="datetimeFigureOut">
              <a:rPr lang="en-GB" smtClean="0"/>
              <a:t>12/05/2021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8BD66-2421-496B-8E5B-E887E7137AEC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46943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69A60-FE3D-4891-B0DA-0BFC16FEAED1}" type="datetimeFigureOut">
              <a:rPr lang="en-GB" smtClean="0"/>
              <a:t>12/05/2021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8BD66-2421-496B-8E5B-E887E7137AEC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20997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69A60-FE3D-4891-B0DA-0BFC16FEAED1}" type="datetimeFigureOut">
              <a:rPr lang="en-GB" smtClean="0"/>
              <a:t>12/05/2021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8BD66-2421-496B-8E5B-E887E7137AEC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67563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B8969A60-FE3D-4891-B0DA-0BFC16FEAED1}" type="datetimeFigureOut">
              <a:rPr lang="en-GB" smtClean="0"/>
              <a:t>12/05/2021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0958BD66-2421-496B-8E5B-E887E7137AEC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05101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  <p:sldLayoutId id="2147483701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mp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à coins arrondis 1"/>
          <p:cNvSpPr/>
          <p:nvPr/>
        </p:nvSpPr>
        <p:spPr>
          <a:xfrm>
            <a:off x="197555" y="677334"/>
            <a:ext cx="11390489" cy="5904087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F5C39CD8-1FBC-4E8C-BC35-EA10325FA872}"/>
              </a:ext>
            </a:extLst>
          </p:cNvPr>
          <p:cNvSpPr txBox="1"/>
          <p:nvPr/>
        </p:nvSpPr>
        <p:spPr>
          <a:xfrm>
            <a:off x="1004048" y="905554"/>
            <a:ext cx="9395011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Statistique descriptive – Exploration des données</a:t>
            </a:r>
          </a:p>
          <a:p>
            <a:endParaRPr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Histogrammes</a:t>
            </a:r>
          </a:p>
          <a:p>
            <a:pPr marL="742950" lvl="1" indent="-285750">
              <a:buFont typeface="Wingdings" panose="05000000000000000000" pitchFamily="2" charset="2"/>
              <a:buChar char="à"/>
            </a:pP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Majorité de </a:t>
            </a:r>
            <a:r>
              <a:rPr lang="fr-FR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Fonteductile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fr-FR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Fontegrise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et PVC</a:t>
            </a:r>
          </a:p>
          <a:p>
            <a:pPr marL="742950" lvl="1" indent="-285750">
              <a:buFont typeface="Wingdings" panose="05000000000000000000" pitchFamily="2" charset="2"/>
              <a:buChar char="à"/>
            </a:pPr>
            <a:r>
              <a:rPr lang="fr-FR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FonteGrise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remplacée par </a:t>
            </a:r>
            <a:r>
              <a:rPr lang="fr-FR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fonteductile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dans les années 1970</a:t>
            </a:r>
          </a:p>
          <a:p>
            <a:pPr marL="742950" lvl="1" indent="-285750">
              <a:buFont typeface="Wingdings" panose="05000000000000000000" pitchFamily="2" charset="2"/>
              <a:buChar char="à"/>
            </a:pP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Aujourd’hui on installe essentiellement </a:t>
            </a:r>
            <a:r>
              <a:rPr lang="fr-FR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Fonteductile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PVC et PEHD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Fiabilité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 moins en moins de casse avec le temps</a:t>
            </a:r>
          </a:p>
          <a:p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- Il sera difficile d'évaluer les matages récents car peu d'évènements</a:t>
            </a:r>
          </a:p>
          <a:p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- Nous pousse à étudier les durées de vies des matériaux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fr-FR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Fonductile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PVC, PEHD plus fiables (logiques cas matériaux privilégiés de nos jours)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Plus de casse sur </a:t>
            </a:r>
            <a:r>
              <a:rPr lang="fr-FR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Fontegrise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et PEBD et acier (échantillon PB trop faible)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Petits diamètres (&lt;6000 )semblent plus fragiles</a:t>
            </a:r>
          </a:p>
          <a:p>
            <a:endParaRPr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Fiabilité vs. Durée de vie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Acier et Plomb: Longue durée de vie (max sur les matériaux) mais fort ratio de casse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fr-FR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Bonna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Longue durée et faible ratio de casse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PVC, </a:t>
            </a:r>
            <a:r>
              <a:rPr lang="fr-FR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Fonteductile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et PED: Faible durée de vie (biaisé car matériaux installés plus récemment) mais faible ratio de casse </a:t>
            </a:r>
          </a:p>
          <a:p>
            <a:endParaRPr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72885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AA0E748-ACD4-4CDE-B30F-7DCF6E818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773C48B9-4074-4E1D-92AB-88E86D8B16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835" y="136639"/>
            <a:ext cx="11600329" cy="5378086"/>
          </a:xfrm>
          <a:prstGeom prst="rect">
            <a:avLst/>
          </a:prstGeom>
        </p:spPr>
      </p:pic>
      <p:sp>
        <p:nvSpPr>
          <p:cNvPr id="5" name="Rectangle à coins arrondis 2">
            <a:extLst>
              <a:ext uri="{FF2B5EF4-FFF2-40B4-BE49-F238E27FC236}">
                <a16:creationId xmlns:a16="http://schemas.microsoft.com/office/drawing/2014/main" xmlns="" id="{3A580296-221B-4E08-9AE6-ABAE2F701562}"/>
              </a:ext>
            </a:extLst>
          </p:cNvPr>
          <p:cNvSpPr/>
          <p:nvPr/>
        </p:nvSpPr>
        <p:spPr>
          <a:xfrm>
            <a:off x="95957" y="5907741"/>
            <a:ext cx="11970537" cy="895277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à"/>
            </a:pP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Acier et Plomb: Longue durée de vie (max sur les matériaux) mais fort ratio de casse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fr-FR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Bonna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Longue durée et faible ratio de casse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PVC, </a:t>
            </a:r>
            <a:r>
              <a:rPr lang="fr-FR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Fonteductile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et PED: Faible durée de vie (biaisé car matériaux installés plus récemment) mais faible ratio de casse </a:t>
            </a:r>
          </a:p>
        </p:txBody>
      </p:sp>
    </p:spTree>
    <p:extLst>
      <p:ext uri="{BB962C8B-B14F-4D97-AF65-F5344CB8AC3E}">
        <p14:creationId xmlns:p14="http://schemas.microsoft.com/office/powerpoint/2010/main" val="22154130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709A54B8-3F71-414B-8599-B02422BA5B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340" y="0"/>
            <a:ext cx="11519647" cy="5591740"/>
          </a:xfrm>
          <a:prstGeom prst="rect">
            <a:avLst/>
          </a:prstGeom>
        </p:spPr>
      </p:pic>
      <p:sp>
        <p:nvSpPr>
          <p:cNvPr id="5" name="Rectangle à coins arrondis 2">
            <a:extLst>
              <a:ext uri="{FF2B5EF4-FFF2-40B4-BE49-F238E27FC236}">
                <a16:creationId xmlns:a16="http://schemas.microsoft.com/office/drawing/2014/main" xmlns="" id="{1A51CC29-C57C-47C3-849B-C2BBAD98B0B1}"/>
              </a:ext>
            </a:extLst>
          </p:cNvPr>
          <p:cNvSpPr/>
          <p:nvPr/>
        </p:nvSpPr>
        <p:spPr>
          <a:xfrm>
            <a:off x="95957" y="5836023"/>
            <a:ext cx="11970537" cy="895277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à"/>
            </a:pP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Durée de vie similaire selon les diamètres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Ratio de casse supérieur pour les petits diamètre (résultat retrouvé précédemment)</a:t>
            </a:r>
          </a:p>
        </p:txBody>
      </p:sp>
    </p:spTree>
    <p:extLst>
      <p:ext uri="{BB962C8B-B14F-4D97-AF65-F5344CB8AC3E}">
        <p14:creationId xmlns:p14="http://schemas.microsoft.com/office/powerpoint/2010/main" val="27463617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0282F8A-9440-476F-8E50-822028637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95A09D15-D09F-4619-997A-6265C89BB1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865"/>
            <a:ext cx="12192000" cy="5791799"/>
          </a:xfrm>
          <a:prstGeom prst="rect">
            <a:avLst/>
          </a:prstGeom>
        </p:spPr>
      </p:pic>
      <p:sp>
        <p:nvSpPr>
          <p:cNvPr id="5" name="Rectangle à coins arrondis 2">
            <a:extLst>
              <a:ext uri="{FF2B5EF4-FFF2-40B4-BE49-F238E27FC236}">
                <a16:creationId xmlns:a16="http://schemas.microsoft.com/office/drawing/2014/main" xmlns="" id="{5A30FAE0-AE0B-467F-8831-049F5B456413}"/>
              </a:ext>
            </a:extLst>
          </p:cNvPr>
          <p:cNvSpPr/>
          <p:nvPr/>
        </p:nvSpPr>
        <p:spPr>
          <a:xfrm>
            <a:off x="95957" y="5925669"/>
            <a:ext cx="11970537" cy="895277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à"/>
            </a:pP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Matages plus récent :</a:t>
            </a:r>
          </a:p>
          <a:p>
            <a:pPr marL="742950" lvl="1" indent="-285750">
              <a:buFont typeface="Wingdings" panose="05000000000000000000" pitchFamily="2" charset="2"/>
              <a:buChar char="à"/>
            </a:pP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Diminution du ratio de casse </a:t>
            </a:r>
          </a:p>
          <a:p>
            <a:pPr marL="742950" lvl="1" indent="-285750">
              <a:buFont typeface="Wingdings" panose="05000000000000000000" pitchFamily="2" charset="2"/>
              <a:buChar char="à"/>
            </a:pP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Plus faible durée de vie (biaisé car installé plus récemment)</a:t>
            </a:r>
          </a:p>
        </p:txBody>
      </p:sp>
    </p:spTree>
    <p:extLst>
      <p:ext uri="{BB962C8B-B14F-4D97-AF65-F5344CB8AC3E}">
        <p14:creationId xmlns:p14="http://schemas.microsoft.com/office/powerpoint/2010/main" val="24797095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à coins arrondis 1"/>
          <p:cNvSpPr/>
          <p:nvPr/>
        </p:nvSpPr>
        <p:spPr>
          <a:xfrm>
            <a:off x="197555" y="677334"/>
            <a:ext cx="11390489" cy="5904087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F5C39CD8-1FBC-4E8C-BC35-EA10325FA872}"/>
              </a:ext>
            </a:extLst>
          </p:cNvPr>
          <p:cNvSpPr txBox="1"/>
          <p:nvPr/>
        </p:nvSpPr>
        <p:spPr>
          <a:xfrm>
            <a:off x="1004048" y="905554"/>
            <a:ext cx="9395011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Semaine 2</a:t>
            </a:r>
          </a:p>
          <a:p>
            <a:pPr fontAlgn="base"/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Objectif:</a:t>
            </a:r>
          </a:p>
          <a:p>
            <a:pPr fontAlgn="base"/>
            <a:endParaRPr lang="fr-F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1/ Test 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analyse de survie sur une collectivité (population totale / sous population / mise en évidence de comportements de survie différents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endParaRPr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2/ Détection 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 </a:t>
            </a:r>
            <a:r>
              <a:rPr lang="fr-FR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outliers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filtrer 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es 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données de défaillance)</a:t>
            </a:r>
          </a:p>
          <a:p>
            <a:endParaRPr lang="fr-F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1- Nombre de casses en fonction du temps pour chaque collectivité</a:t>
            </a:r>
            <a:endParaRPr lang="fr-FR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2 - Analyse de survie</a:t>
            </a:r>
            <a:endParaRPr lang="fr-FR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Pour chaque collectivité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Toutes le collectivité vs la collectivité 22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Analyse de survie pour les matériaux de la collectivité 22</a:t>
            </a:r>
          </a:p>
          <a:p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étude étendue pour les autres </a:t>
            </a:r>
            <a:r>
              <a:rPr lang="fr-F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collectivitées</a:t>
            </a:r>
            <a:endParaRPr lang="fr-F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Analyse de survie pour les 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matages de 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 collectivité 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22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Analyse de survie pour 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les diamètres 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 la collectivité 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22</a:t>
            </a:r>
            <a:endParaRPr lang="fr-F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6786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Nombre de casses </a:t>
            </a:r>
            <a:r>
              <a:rPr lang="fr-F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f(DDCC)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18648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Capture d’écra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370" y="887557"/>
            <a:ext cx="11932263" cy="5467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265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Analyse de </a:t>
            </a:r>
            <a:r>
              <a:rPr lang="fr-FR" dirty="0" smtClean="0"/>
              <a:t>survie</a:t>
            </a:r>
            <a:endParaRPr lang="fr-FR" dirty="0"/>
          </a:p>
        </p:txBody>
      </p:sp>
      <p:sp>
        <p:nvSpPr>
          <p:cNvPr id="3" name="Rectangle 2"/>
          <p:cNvSpPr/>
          <p:nvPr/>
        </p:nvSpPr>
        <p:spPr>
          <a:xfrm>
            <a:off x="4743706" y="3244334"/>
            <a:ext cx="24160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Pour chaque collectivité</a:t>
            </a:r>
          </a:p>
        </p:txBody>
      </p:sp>
    </p:spTree>
    <p:extLst>
      <p:ext uri="{BB962C8B-B14F-4D97-AF65-F5344CB8AC3E}">
        <p14:creationId xmlns:p14="http://schemas.microsoft.com/office/powerpoint/2010/main" val="2375461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4724" y="0"/>
            <a:ext cx="8577276" cy="6858000"/>
          </a:xfrm>
          <a:prstGeom prst="rect">
            <a:avLst/>
          </a:prstGeom>
        </p:spPr>
      </p:pic>
      <p:sp>
        <p:nvSpPr>
          <p:cNvPr id="5" name="Rectangle à coins arrondis 4"/>
          <p:cNvSpPr/>
          <p:nvPr/>
        </p:nvSpPr>
        <p:spPr>
          <a:xfrm>
            <a:off x="0" y="2107527"/>
            <a:ext cx="3610273" cy="158815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Récemment observées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(+-60 ans)</a:t>
            </a:r>
          </a:p>
          <a:p>
            <a:endParaRPr lang="fr-F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Perdus de vue:</a:t>
            </a:r>
          </a:p>
          <a:p>
            <a:endParaRPr lang="fr-F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Profils pertinents:</a:t>
            </a:r>
          </a:p>
        </p:txBody>
      </p:sp>
      <p:sp>
        <p:nvSpPr>
          <p:cNvPr id="4" name="Rectangle à coins arrondis 3"/>
          <p:cNvSpPr/>
          <p:nvPr/>
        </p:nvSpPr>
        <p:spPr>
          <a:xfrm>
            <a:off x="83360" y="1011094"/>
            <a:ext cx="3246982" cy="673327"/>
          </a:xfrm>
          <a:prstGeom prst="roundRect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Pour chaque collectivité</a:t>
            </a:r>
            <a:endParaRPr lang="en-GB" sz="1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Ellipse 1"/>
          <p:cNvSpPr/>
          <p:nvPr/>
        </p:nvSpPr>
        <p:spPr>
          <a:xfrm>
            <a:off x="4434034" y="1011094"/>
            <a:ext cx="259883" cy="25025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Ellipse 5"/>
          <p:cNvSpPr/>
          <p:nvPr/>
        </p:nvSpPr>
        <p:spPr>
          <a:xfrm>
            <a:off x="11112361" y="2346961"/>
            <a:ext cx="259883" cy="25025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Ellipse 6"/>
          <p:cNvSpPr/>
          <p:nvPr/>
        </p:nvSpPr>
        <p:spPr>
          <a:xfrm>
            <a:off x="7773197" y="1002229"/>
            <a:ext cx="259883" cy="25025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Ellipse 7"/>
          <p:cNvSpPr/>
          <p:nvPr/>
        </p:nvSpPr>
        <p:spPr>
          <a:xfrm>
            <a:off x="11107541" y="1011093"/>
            <a:ext cx="259883" cy="25025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Ellipse 8"/>
          <p:cNvSpPr/>
          <p:nvPr/>
        </p:nvSpPr>
        <p:spPr>
          <a:xfrm>
            <a:off x="9426335" y="1011093"/>
            <a:ext cx="259883" cy="250257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Ellipse 9"/>
          <p:cNvSpPr/>
          <p:nvPr/>
        </p:nvSpPr>
        <p:spPr>
          <a:xfrm>
            <a:off x="9426334" y="2352551"/>
            <a:ext cx="259883" cy="25025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Ellipse 10"/>
          <p:cNvSpPr/>
          <p:nvPr/>
        </p:nvSpPr>
        <p:spPr>
          <a:xfrm>
            <a:off x="7773418" y="2352971"/>
            <a:ext cx="259883" cy="25025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Ellipse 11"/>
          <p:cNvSpPr/>
          <p:nvPr/>
        </p:nvSpPr>
        <p:spPr>
          <a:xfrm>
            <a:off x="6132162" y="2369001"/>
            <a:ext cx="259883" cy="250257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Ellipse 12"/>
          <p:cNvSpPr/>
          <p:nvPr/>
        </p:nvSpPr>
        <p:spPr>
          <a:xfrm>
            <a:off x="6128952" y="1011093"/>
            <a:ext cx="259883" cy="25025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Ellipse 13"/>
          <p:cNvSpPr/>
          <p:nvPr/>
        </p:nvSpPr>
        <p:spPr>
          <a:xfrm>
            <a:off x="4462692" y="5027594"/>
            <a:ext cx="259883" cy="250257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Ellipse 14"/>
          <p:cNvSpPr/>
          <p:nvPr/>
        </p:nvSpPr>
        <p:spPr>
          <a:xfrm>
            <a:off x="6132162" y="5030800"/>
            <a:ext cx="259883" cy="250257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Ellipse 15"/>
          <p:cNvSpPr/>
          <p:nvPr/>
        </p:nvSpPr>
        <p:spPr>
          <a:xfrm>
            <a:off x="4487479" y="2342349"/>
            <a:ext cx="259883" cy="250257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Ellipse 16"/>
          <p:cNvSpPr/>
          <p:nvPr/>
        </p:nvSpPr>
        <p:spPr>
          <a:xfrm>
            <a:off x="4462691" y="3697301"/>
            <a:ext cx="259883" cy="250257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Ellipse 17"/>
          <p:cNvSpPr/>
          <p:nvPr/>
        </p:nvSpPr>
        <p:spPr>
          <a:xfrm>
            <a:off x="6136610" y="3695687"/>
            <a:ext cx="259883" cy="250257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Ellipse 18"/>
          <p:cNvSpPr/>
          <p:nvPr/>
        </p:nvSpPr>
        <p:spPr>
          <a:xfrm>
            <a:off x="7773419" y="3697301"/>
            <a:ext cx="259883" cy="250257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Ellipse 19"/>
          <p:cNvSpPr/>
          <p:nvPr/>
        </p:nvSpPr>
        <p:spPr>
          <a:xfrm>
            <a:off x="7773420" y="4992302"/>
            <a:ext cx="259883" cy="250257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Ellipse 20"/>
          <p:cNvSpPr/>
          <p:nvPr/>
        </p:nvSpPr>
        <p:spPr>
          <a:xfrm>
            <a:off x="9414675" y="5027594"/>
            <a:ext cx="259883" cy="250257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Ellipse 21"/>
          <p:cNvSpPr/>
          <p:nvPr/>
        </p:nvSpPr>
        <p:spPr>
          <a:xfrm>
            <a:off x="9410228" y="3695686"/>
            <a:ext cx="259883" cy="250257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Ellipse 22"/>
          <p:cNvSpPr/>
          <p:nvPr/>
        </p:nvSpPr>
        <p:spPr>
          <a:xfrm>
            <a:off x="11107542" y="3696902"/>
            <a:ext cx="259883" cy="25025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Ellipse 23"/>
          <p:cNvSpPr/>
          <p:nvPr/>
        </p:nvSpPr>
        <p:spPr>
          <a:xfrm>
            <a:off x="11107542" y="4995508"/>
            <a:ext cx="259883" cy="250257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Ellipse 24"/>
          <p:cNvSpPr/>
          <p:nvPr/>
        </p:nvSpPr>
        <p:spPr>
          <a:xfrm>
            <a:off x="11107542" y="6347863"/>
            <a:ext cx="259883" cy="250257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Ellipse 25"/>
          <p:cNvSpPr/>
          <p:nvPr/>
        </p:nvSpPr>
        <p:spPr>
          <a:xfrm>
            <a:off x="9426335" y="6347863"/>
            <a:ext cx="259883" cy="250257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Ellipse 26"/>
          <p:cNvSpPr/>
          <p:nvPr/>
        </p:nvSpPr>
        <p:spPr>
          <a:xfrm>
            <a:off x="7773420" y="6347862"/>
            <a:ext cx="259883" cy="25025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Ellipse 27"/>
          <p:cNvSpPr/>
          <p:nvPr/>
        </p:nvSpPr>
        <p:spPr>
          <a:xfrm>
            <a:off x="6054290" y="6347862"/>
            <a:ext cx="259883" cy="25025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Ellipse 28"/>
          <p:cNvSpPr/>
          <p:nvPr/>
        </p:nvSpPr>
        <p:spPr>
          <a:xfrm>
            <a:off x="4465101" y="6347861"/>
            <a:ext cx="259883" cy="25025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Ellipse 29"/>
          <p:cNvSpPr/>
          <p:nvPr/>
        </p:nvSpPr>
        <p:spPr>
          <a:xfrm>
            <a:off x="172341" y="2309334"/>
            <a:ext cx="259883" cy="250257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Ellipse 30"/>
          <p:cNvSpPr/>
          <p:nvPr/>
        </p:nvSpPr>
        <p:spPr>
          <a:xfrm>
            <a:off x="158967" y="2774592"/>
            <a:ext cx="259883" cy="250257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Ellipse 31"/>
          <p:cNvSpPr/>
          <p:nvPr/>
        </p:nvSpPr>
        <p:spPr>
          <a:xfrm>
            <a:off x="158967" y="3253008"/>
            <a:ext cx="259883" cy="25025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8859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Analyse de </a:t>
            </a:r>
            <a:r>
              <a:rPr lang="fr-FR" dirty="0" smtClean="0"/>
              <a:t>survie</a:t>
            </a:r>
            <a:endParaRPr lang="fr-FR" dirty="0"/>
          </a:p>
        </p:txBody>
      </p:sp>
      <p:sp>
        <p:nvSpPr>
          <p:cNvPr id="3" name="Rectangle 2"/>
          <p:cNvSpPr/>
          <p:nvPr/>
        </p:nvSpPr>
        <p:spPr>
          <a:xfrm>
            <a:off x="4070959" y="3244334"/>
            <a:ext cx="40500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Toutes le collectivité </a:t>
            </a:r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VS la 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collectivité 22</a:t>
            </a:r>
          </a:p>
        </p:txBody>
      </p:sp>
    </p:spTree>
    <p:extLst>
      <p:ext uri="{BB962C8B-B14F-4D97-AF65-F5344CB8AC3E}">
        <p14:creationId xmlns:p14="http://schemas.microsoft.com/office/powerpoint/2010/main" val="3782124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à coins arrondis 2"/>
          <p:cNvSpPr/>
          <p:nvPr/>
        </p:nvSpPr>
        <p:spPr>
          <a:xfrm>
            <a:off x="3197525" y="108194"/>
            <a:ext cx="5796950" cy="673327"/>
          </a:xfrm>
          <a:prstGeom prst="roundRect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Collectivité 22 VS toutes les collectivités</a:t>
            </a:r>
            <a:endParaRPr lang="en-GB" sz="1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à coins arrondis 3"/>
          <p:cNvSpPr/>
          <p:nvPr/>
        </p:nvSpPr>
        <p:spPr>
          <a:xfrm>
            <a:off x="3171623" y="5043578"/>
            <a:ext cx="6107501" cy="67861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Etude statistiques 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Collectivité 22 contient plus d’</a:t>
            </a:r>
            <a:r>
              <a:rPr lang="fr-F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events</a:t>
            </a:r>
            <a:endParaRPr lang="fr-FR" sz="1600" dirty="0" smtClean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algn="ctr"/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       Etude nb de casse f(t)  Collectivité 22 contient plus de Data</a:t>
            </a:r>
          </a:p>
        </p:txBody>
      </p:sp>
      <p:sp>
        <p:nvSpPr>
          <p:cNvPr id="5" name="Rectangle 4"/>
          <p:cNvSpPr/>
          <p:nvPr/>
        </p:nvSpPr>
        <p:spPr>
          <a:xfrm>
            <a:off x="2122097" y="5941051"/>
            <a:ext cx="9028981" cy="369332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Analyse de survie  profil </a:t>
            </a:r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de la </a:t>
            </a:r>
            <a:r>
              <a:rPr lang="fr-FR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collect</a:t>
            </a:r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22 est similaire au profil de 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toutes les collectivités</a:t>
            </a:r>
            <a:endParaRPr lang="en-GB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2738" y="897114"/>
            <a:ext cx="5926525" cy="4086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338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A3BFAE8-F26C-4885-95D6-A1B3771C2B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HistogramMes</a:t>
            </a:r>
            <a:r>
              <a:rPr lang="fr-FR" dirty="0"/>
              <a:t> 3D </a:t>
            </a:r>
          </a:p>
        </p:txBody>
      </p:sp>
    </p:spTree>
    <p:extLst>
      <p:ext uri="{BB962C8B-B14F-4D97-AF65-F5344CB8AC3E}">
        <p14:creationId xmlns:p14="http://schemas.microsoft.com/office/powerpoint/2010/main" val="37567593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Analyse de </a:t>
            </a:r>
            <a:r>
              <a:rPr lang="fr-FR" dirty="0" smtClean="0"/>
              <a:t>survie</a:t>
            </a:r>
            <a:endParaRPr lang="fr-FR" dirty="0"/>
          </a:p>
        </p:txBody>
      </p:sp>
      <p:sp>
        <p:nvSpPr>
          <p:cNvPr id="3" name="Rectangle 2"/>
          <p:cNvSpPr/>
          <p:nvPr/>
        </p:nvSpPr>
        <p:spPr>
          <a:xfrm>
            <a:off x="3695348" y="3244334"/>
            <a:ext cx="48013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Sous populations (Matériaux) de la 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collectivité 22</a:t>
            </a:r>
          </a:p>
        </p:txBody>
      </p:sp>
    </p:spTree>
    <p:extLst>
      <p:ext uri="{BB962C8B-B14F-4D97-AF65-F5344CB8AC3E}">
        <p14:creationId xmlns:p14="http://schemas.microsoft.com/office/powerpoint/2010/main" val="1586229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9922" y="0"/>
            <a:ext cx="8582078" cy="6858000"/>
          </a:xfrm>
          <a:prstGeom prst="rect">
            <a:avLst/>
          </a:prstGeom>
        </p:spPr>
      </p:pic>
      <p:sp>
        <p:nvSpPr>
          <p:cNvPr id="5" name="Rectangle à coins arrondis 4"/>
          <p:cNvSpPr/>
          <p:nvPr/>
        </p:nvSpPr>
        <p:spPr>
          <a:xfrm>
            <a:off x="104722" y="1430867"/>
            <a:ext cx="3505200" cy="142160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fr-F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Perdu de vue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PEHD, BONNA, ACIER, FONDUCTILE et PVC</a:t>
            </a:r>
          </a:p>
          <a:p>
            <a:endParaRPr lang="fr-F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Profils pertinents: FONTEGRISE</a:t>
            </a:r>
            <a:endParaRPr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fr-F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6" name="Rectangle à coins arrondis 5"/>
          <p:cNvSpPr/>
          <p:nvPr/>
        </p:nvSpPr>
        <p:spPr>
          <a:xfrm>
            <a:off x="104722" y="533764"/>
            <a:ext cx="3444814" cy="673327"/>
          </a:xfrm>
          <a:prstGeom prst="roundRect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Matériaux pour la collectivité 22</a:t>
            </a:r>
            <a:endParaRPr lang="en-GB" sz="1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8768" y="1249852"/>
            <a:ext cx="5720553" cy="39658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04722" y="6130483"/>
            <a:ext cx="3289541" cy="646331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PVC et FONTEDUCTILE dans d’autres collectivités</a:t>
            </a:r>
            <a:endParaRPr lang="en-GB" dirty="0"/>
          </a:p>
        </p:txBody>
      </p:sp>
      <p:sp>
        <p:nvSpPr>
          <p:cNvPr id="10" name="Rectangle 9"/>
          <p:cNvSpPr/>
          <p:nvPr/>
        </p:nvSpPr>
        <p:spPr>
          <a:xfrm>
            <a:off x="104722" y="3160814"/>
            <a:ext cx="3289541" cy="923330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Hypothèse pour entrainer le modèle: </a:t>
            </a:r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tous les matériaux ont le même comportement</a:t>
            </a:r>
            <a:endParaRPr lang="en-GB" dirty="0"/>
          </a:p>
        </p:txBody>
      </p:sp>
      <p:sp>
        <p:nvSpPr>
          <p:cNvPr id="11" name="Rectangle 10"/>
          <p:cNvSpPr/>
          <p:nvPr/>
        </p:nvSpPr>
        <p:spPr>
          <a:xfrm>
            <a:off x="104722" y="4192491"/>
            <a:ext cx="3289541" cy="923330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On va s’intéresser aux matages correspondants à la 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FONTEGRISE</a:t>
            </a:r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104722" y="5299986"/>
            <a:ext cx="3289541" cy="646331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PLOMB et PEDB non utilisé dans la </a:t>
            </a:r>
            <a:r>
              <a:rPr lang="fr-FR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collect</a:t>
            </a:r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22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62619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9513" y="2015705"/>
            <a:ext cx="4721525" cy="4721525"/>
          </a:xfrm>
          <a:prstGeom prst="rect">
            <a:avLst/>
          </a:prstGeom>
        </p:spPr>
      </p:pic>
      <p:sp>
        <p:nvSpPr>
          <p:cNvPr id="4" name="Rectangle à coins arrondis 3"/>
          <p:cNvSpPr/>
          <p:nvPr/>
        </p:nvSpPr>
        <p:spPr>
          <a:xfrm>
            <a:off x="7891501" y="119697"/>
            <a:ext cx="3294084" cy="673327"/>
          </a:xfrm>
          <a:prstGeom prst="roundRect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PLOMB pour toutes les collectivités</a:t>
            </a:r>
            <a:endParaRPr lang="en-GB" sz="1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à coins arrondis 4"/>
          <p:cNvSpPr/>
          <p:nvPr/>
        </p:nvSpPr>
        <p:spPr>
          <a:xfrm>
            <a:off x="3619099" y="875484"/>
            <a:ext cx="5707781" cy="73193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fr-F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ctr">
              <a:buFontTx/>
              <a:buChar char="-"/>
            </a:pP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Matériaux les moins 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utilisés 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utilité?!!!)</a:t>
            </a:r>
            <a:endParaRPr lang="fr-F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ctr">
              <a:buFontTx/>
              <a:buChar char="-"/>
            </a:pP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Même </a:t>
            </a:r>
            <a:r>
              <a:rPr lang="fr-F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prob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pour les matages correspondants</a:t>
            </a:r>
          </a:p>
          <a:p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645" y="2015705"/>
            <a:ext cx="4791974" cy="4791974"/>
          </a:xfrm>
          <a:prstGeom prst="rect">
            <a:avLst/>
          </a:prstGeom>
        </p:spPr>
      </p:pic>
      <p:sp>
        <p:nvSpPr>
          <p:cNvPr id="7" name="Rectangle à coins arrondis 6"/>
          <p:cNvSpPr/>
          <p:nvPr/>
        </p:nvSpPr>
        <p:spPr>
          <a:xfrm>
            <a:off x="1407313" y="119697"/>
            <a:ext cx="3294084" cy="673327"/>
          </a:xfrm>
          <a:prstGeom prst="roundRect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PEBD pour toutes les collectivités</a:t>
            </a:r>
            <a:endParaRPr lang="en-GB" sz="1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0538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1435" y="40257"/>
            <a:ext cx="9806503" cy="6858000"/>
          </a:xfrm>
          <a:prstGeom prst="rect">
            <a:avLst/>
          </a:prstGeom>
        </p:spPr>
      </p:pic>
      <p:sp>
        <p:nvSpPr>
          <p:cNvPr id="4" name="Rectangle à coins arrondis 3"/>
          <p:cNvSpPr/>
          <p:nvPr/>
        </p:nvSpPr>
        <p:spPr>
          <a:xfrm>
            <a:off x="47214" y="1005342"/>
            <a:ext cx="2195655" cy="673327"/>
          </a:xfrm>
          <a:prstGeom prst="roundRect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PVC pour toutes les collectivités</a:t>
            </a:r>
            <a:endParaRPr lang="en-GB" sz="1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Ellipse 4"/>
          <p:cNvSpPr/>
          <p:nvPr/>
        </p:nvSpPr>
        <p:spPr>
          <a:xfrm>
            <a:off x="3398864" y="677539"/>
            <a:ext cx="259883" cy="25025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Ellipse 5"/>
          <p:cNvSpPr/>
          <p:nvPr/>
        </p:nvSpPr>
        <p:spPr>
          <a:xfrm>
            <a:off x="5311053" y="2014633"/>
            <a:ext cx="259883" cy="25025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Ellipse 6"/>
          <p:cNvSpPr/>
          <p:nvPr/>
        </p:nvSpPr>
        <p:spPr>
          <a:xfrm>
            <a:off x="9123928" y="4694573"/>
            <a:ext cx="259883" cy="25025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Ellipse 7"/>
          <p:cNvSpPr/>
          <p:nvPr/>
        </p:nvSpPr>
        <p:spPr>
          <a:xfrm>
            <a:off x="9123927" y="2014633"/>
            <a:ext cx="259883" cy="25025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Ellipse 8"/>
          <p:cNvSpPr/>
          <p:nvPr/>
        </p:nvSpPr>
        <p:spPr>
          <a:xfrm>
            <a:off x="10992984" y="2014633"/>
            <a:ext cx="259883" cy="25025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à coins arrondis 9"/>
          <p:cNvSpPr/>
          <p:nvPr/>
        </p:nvSpPr>
        <p:spPr>
          <a:xfrm>
            <a:off x="153606" y="2139761"/>
            <a:ext cx="1982870" cy="142160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fr-F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Profils similaires: début des casses aux alentours de 50 ans</a:t>
            </a:r>
            <a:endParaRPr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fr-F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11" name="Ellipse 10"/>
          <p:cNvSpPr/>
          <p:nvPr/>
        </p:nvSpPr>
        <p:spPr>
          <a:xfrm>
            <a:off x="5311053" y="3311105"/>
            <a:ext cx="259883" cy="25025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Ellipse 11"/>
          <p:cNvSpPr/>
          <p:nvPr/>
        </p:nvSpPr>
        <p:spPr>
          <a:xfrm>
            <a:off x="10992983" y="677538"/>
            <a:ext cx="259883" cy="25025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Ellipse 12"/>
          <p:cNvSpPr/>
          <p:nvPr/>
        </p:nvSpPr>
        <p:spPr>
          <a:xfrm>
            <a:off x="5305278" y="6050411"/>
            <a:ext cx="259883" cy="25025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Ellipse 13"/>
          <p:cNvSpPr/>
          <p:nvPr/>
        </p:nvSpPr>
        <p:spPr>
          <a:xfrm>
            <a:off x="10992983" y="4694573"/>
            <a:ext cx="259883" cy="250257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7644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5497" y="0"/>
            <a:ext cx="9806503" cy="6858000"/>
          </a:xfrm>
          <a:prstGeom prst="rect">
            <a:avLst/>
          </a:prstGeom>
        </p:spPr>
      </p:pic>
      <p:sp>
        <p:nvSpPr>
          <p:cNvPr id="3" name="Rectangle à coins arrondis 2"/>
          <p:cNvSpPr/>
          <p:nvPr/>
        </p:nvSpPr>
        <p:spPr>
          <a:xfrm>
            <a:off x="47214" y="1005342"/>
            <a:ext cx="2195655" cy="673327"/>
          </a:xfrm>
          <a:prstGeom prst="roundRect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FONTEDUCTILE pour toutes les collectivités</a:t>
            </a:r>
            <a:endParaRPr lang="en-GB" sz="1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Ellipse 4"/>
          <p:cNvSpPr/>
          <p:nvPr/>
        </p:nvSpPr>
        <p:spPr>
          <a:xfrm>
            <a:off x="3255091" y="1948498"/>
            <a:ext cx="259883" cy="25025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Ellipse 5"/>
          <p:cNvSpPr/>
          <p:nvPr/>
        </p:nvSpPr>
        <p:spPr>
          <a:xfrm>
            <a:off x="5173031" y="3262588"/>
            <a:ext cx="259883" cy="25025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Ellipse 6"/>
          <p:cNvSpPr/>
          <p:nvPr/>
        </p:nvSpPr>
        <p:spPr>
          <a:xfrm>
            <a:off x="5351310" y="5977034"/>
            <a:ext cx="259883" cy="25025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Ellipse 7"/>
          <p:cNvSpPr/>
          <p:nvPr/>
        </p:nvSpPr>
        <p:spPr>
          <a:xfrm>
            <a:off x="7203114" y="5977034"/>
            <a:ext cx="259883" cy="25025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Ellipse 8"/>
          <p:cNvSpPr/>
          <p:nvPr/>
        </p:nvSpPr>
        <p:spPr>
          <a:xfrm>
            <a:off x="11131008" y="1948498"/>
            <a:ext cx="259883" cy="25025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Ellipse 9"/>
          <p:cNvSpPr/>
          <p:nvPr/>
        </p:nvSpPr>
        <p:spPr>
          <a:xfrm>
            <a:off x="9192940" y="4602559"/>
            <a:ext cx="259883" cy="25025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Ellipse 10"/>
          <p:cNvSpPr/>
          <p:nvPr/>
        </p:nvSpPr>
        <p:spPr>
          <a:xfrm>
            <a:off x="11131007" y="3262588"/>
            <a:ext cx="259883" cy="25025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Ellipse 11"/>
          <p:cNvSpPr/>
          <p:nvPr/>
        </p:nvSpPr>
        <p:spPr>
          <a:xfrm>
            <a:off x="7288748" y="640158"/>
            <a:ext cx="259883" cy="25025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Ellipse 12"/>
          <p:cNvSpPr/>
          <p:nvPr/>
        </p:nvSpPr>
        <p:spPr>
          <a:xfrm>
            <a:off x="11131006" y="640158"/>
            <a:ext cx="259883" cy="25025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à coins arrondis 13"/>
          <p:cNvSpPr/>
          <p:nvPr/>
        </p:nvSpPr>
        <p:spPr>
          <a:xfrm>
            <a:off x="153606" y="2139761"/>
            <a:ext cx="1982870" cy="2236707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fr-F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Profils similaires: </a:t>
            </a:r>
            <a:r>
              <a:rPr lang="fr-F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Proba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de survie qui commence à diminuer au bout de 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10 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ans et  manque de data  depuis 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10 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ans</a:t>
            </a:r>
            <a:endParaRPr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fr-F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81522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Analyse de </a:t>
            </a:r>
            <a:r>
              <a:rPr lang="fr-FR" dirty="0" smtClean="0"/>
              <a:t>survie</a:t>
            </a:r>
            <a:endParaRPr lang="fr-FR" dirty="0"/>
          </a:p>
        </p:txBody>
      </p:sp>
      <p:sp>
        <p:nvSpPr>
          <p:cNvPr id="3" name="Rectangle 2"/>
          <p:cNvSpPr/>
          <p:nvPr/>
        </p:nvSpPr>
        <p:spPr>
          <a:xfrm>
            <a:off x="3823589" y="3244334"/>
            <a:ext cx="45448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Sous populations (Matage) de la 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collectivité 22</a:t>
            </a:r>
          </a:p>
        </p:txBody>
      </p:sp>
    </p:spTree>
    <p:extLst>
      <p:ext uri="{BB962C8B-B14F-4D97-AF65-F5344CB8AC3E}">
        <p14:creationId xmlns:p14="http://schemas.microsoft.com/office/powerpoint/2010/main" val="1976120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0926" y="39512"/>
            <a:ext cx="9831074" cy="6858000"/>
          </a:xfrm>
          <a:prstGeom prst="rect">
            <a:avLst/>
          </a:prstGeom>
        </p:spPr>
      </p:pic>
      <p:sp>
        <p:nvSpPr>
          <p:cNvPr id="3" name="Rectangle à coins arrondis 2"/>
          <p:cNvSpPr/>
          <p:nvPr/>
        </p:nvSpPr>
        <p:spPr>
          <a:xfrm>
            <a:off x="0" y="2232379"/>
            <a:ext cx="2360926" cy="86737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fr-F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Profils pertinents: FONTEGRISE</a:t>
            </a:r>
            <a:endParaRPr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fr-F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4" name="Ellipse 3"/>
          <p:cNvSpPr/>
          <p:nvPr/>
        </p:nvSpPr>
        <p:spPr>
          <a:xfrm>
            <a:off x="7276463" y="5899289"/>
            <a:ext cx="259883" cy="25025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Ellipse 4"/>
          <p:cNvSpPr/>
          <p:nvPr/>
        </p:nvSpPr>
        <p:spPr>
          <a:xfrm>
            <a:off x="297693" y="4820987"/>
            <a:ext cx="259883" cy="25025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/>
        </p:nvSpPr>
        <p:spPr>
          <a:xfrm>
            <a:off x="713116" y="4761449"/>
            <a:ext cx="1282462" cy="369332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Question!!</a:t>
            </a:r>
            <a:endParaRPr lang="en-GB" dirty="0"/>
          </a:p>
        </p:txBody>
      </p:sp>
      <p:sp>
        <p:nvSpPr>
          <p:cNvPr id="8" name="Rectangle à coins arrondis 7"/>
          <p:cNvSpPr/>
          <p:nvPr/>
        </p:nvSpPr>
        <p:spPr>
          <a:xfrm>
            <a:off x="104722" y="533764"/>
            <a:ext cx="2184153" cy="673327"/>
          </a:xfrm>
          <a:prstGeom prst="roundRect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Matages pour la collectivité 22</a:t>
            </a:r>
            <a:endParaRPr lang="en-GB" sz="1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1600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à coins arrondis 2"/>
          <p:cNvSpPr/>
          <p:nvPr/>
        </p:nvSpPr>
        <p:spPr>
          <a:xfrm>
            <a:off x="513536" y="4524821"/>
            <a:ext cx="5553709" cy="39005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fr-F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Comportement </a:t>
            </a:r>
            <a:r>
              <a:rPr lang="fr-FR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PAS 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similaire: 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date début des casses </a:t>
            </a:r>
            <a:endParaRPr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fr-F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grpSp>
        <p:nvGrpSpPr>
          <p:cNvPr id="7" name="Groupe 6"/>
          <p:cNvGrpSpPr/>
          <p:nvPr/>
        </p:nvGrpSpPr>
        <p:grpSpPr>
          <a:xfrm>
            <a:off x="466309" y="1039701"/>
            <a:ext cx="4233857" cy="2963331"/>
            <a:chOff x="5979015" y="561623"/>
            <a:chExt cx="4233857" cy="2963331"/>
          </a:xfrm>
        </p:grpSpPr>
        <p:grpSp>
          <p:nvGrpSpPr>
            <p:cNvPr id="5" name="Groupe 4"/>
            <p:cNvGrpSpPr/>
            <p:nvPr/>
          </p:nvGrpSpPr>
          <p:grpSpPr>
            <a:xfrm>
              <a:off x="5979015" y="561623"/>
              <a:ext cx="4118896" cy="2669822"/>
              <a:chOff x="5979015" y="561623"/>
              <a:chExt cx="4118896" cy="2669822"/>
            </a:xfrm>
          </p:grpSpPr>
          <p:pic>
            <p:nvPicPr>
              <p:cNvPr id="2" name="Image 1"/>
              <p:cNvPicPr>
                <a:picLocks noChangeAspect="1"/>
              </p:cNvPicPr>
              <p:nvPr/>
            </p:nvPicPr>
            <p:blipFill rotWithShape="1">
              <a:blip r:embed="rId2"/>
              <a:srcRect l="22409" r="38984" b="61070"/>
              <a:stretch/>
            </p:blipFill>
            <p:spPr>
              <a:xfrm>
                <a:off x="6302415" y="561624"/>
                <a:ext cx="3795496" cy="2669821"/>
              </a:xfrm>
              <a:prstGeom prst="rect">
                <a:avLst/>
              </a:prstGeom>
            </p:spPr>
          </p:pic>
          <p:pic>
            <p:nvPicPr>
              <p:cNvPr id="4" name="Image 3"/>
              <p:cNvPicPr>
                <a:picLocks noChangeAspect="1"/>
              </p:cNvPicPr>
              <p:nvPr/>
            </p:nvPicPr>
            <p:blipFill rotWithShape="1">
              <a:blip r:embed="rId2"/>
              <a:srcRect r="97151" b="61070"/>
              <a:stretch/>
            </p:blipFill>
            <p:spPr>
              <a:xfrm>
                <a:off x="5979015" y="561623"/>
                <a:ext cx="280031" cy="2669821"/>
              </a:xfrm>
              <a:prstGeom prst="rect">
                <a:avLst/>
              </a:prstGeom>
            </p:spPr>
          </p:pic>
        </p:grpSp>
        <p:pic>
          <p:nvPicPr>
            <p:cNvPr id="6" name="Image 5"/>
            <p:cNvPicPr>
              <a:picLocks noChangeAspect="1"/>
            </p:cNvPicPr>
            <p:nvPr/>
          </p:nvPicPr>
          <p:blipFill rotWithShape="1">
            <a:blip r:embed="rId2"/>
            <a:srcRect t="96791" r="57414" b="-1070"/>
            <a:stretch/>
          </p:blipFill>
          <p:spPr>
            <a:xfrm>
              <a:off x="6026242" y="3231443"/>
              <a:ext cx="4186630" cy="293511"/>
            </a:xfrm>
            <a:prstGeom prst="rect">
              <a:avLst/>
            </a:prstGeom>
          </p:spPr>
        </p:pic>
      </p:grpSp>
      <p:pic>
        <p:nvPicPr>
          <p:cNvPr id="8" name="Imag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1346" y="746192"/>
            <a:ext cx="5092063" cy="3530159"/>
          </a:xfrm>
          <a:prstGeom prst="rect">
            <a:avLst/>
          </a:prstGeom>
        </p:spPr>
      </p:pic>
      <p:sp>
        <p:nvSpPr>
          <p:cNvPr id="9" name="Rectangle à coins arrondis 8"/>
          <p:cNvSpPr/>
          <p:nvPr/>
        </p:nvSpPr>
        <p:spPr>
          <a:xfrm>
            <a:off x="4189563" y="72865"/>
            <a:ext cx="3812875" cy="673327"/>
          </a:xfrm>
          <a:prstGeom prst="roundRect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Matages pour la collectivité 22</a:t>
            </a:r>
            <a:endParaRPr lang="en-GB" sz="1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Ellipse 9"/>
          <p:cNvSpPr/>
          <p:nvPr/>
        </p:nvSpPr>
        <p:spPr>
          <a:xfrm>
            <a:off x="3011416" y="1985930"/>
            <a:ext cx="259883" cy="25025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Ellipse 10"/>
          <p:cNvSpPr/>
          <p:nvPr/>
        </p:nvSpPr>
        <p:spPr>
          <a:xfrm>
            <a:off x="1367171" y="1994794"/>
            <a:ext cx="259883" cy="25025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Ellipse 11"/>
          <p:cNvSpPr/>
          <p:nvPr/>
        </p:nvSpPr>
        <p:spPr>
          <a:xfrm>
            <a:off x="149635" y="4594717"/>
            <a:ext cx="259883" cy="25025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Ellipse 12"/>
          <p:cNvSpPr/>
          <p:nvPr/>
        </p:nvSpPr>
        <p:spPr>
          <a:xfrm>
            <a:off x="2945280" y="3182950"/>
            <a:ext cx="259883" cy="250257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Ellipse 13"/>
          <p:cNvSpPr/>
          <p:nvPr/>
        </p:nvSpPr>
        <p:spPr>
          <a:xfrm>
            <a:off x="1301035" y="3191814"/>
            <a:ext cx="259883" cy="250257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Ellipse 14"/>
          <p:cNvSpPr/>
          <p:nvPr/>
        </p:nvSpPr>
        <p:spPr>
          <a:xfrm>
            <a:off x="149635" y="5261916"/>
            <a:ext cx="259883" cy="250257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à coins arrondis 15"/>
          <p:cNvSpPr/>
          <p:nvPr/>
        </p:nvSpPr>
        <p:spPr>
          <a:xfrm>
            <a:off x="513536" y="5186404"/>
            <a:ext cx="5553709" cy="39005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fr-F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Comportement similaire: début des casses  après environs 40 ans  </a:t>
            </a:r>
            <a:endParaRPr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fr-F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58104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2"/>
          <a:srcRect t="49136"/>
          <a:stretch/>
        </p:blipFill>
        <p:spPr>
          <a:xfrm>
            <a:off x="6189571" y="1981201"/>
            <a:ext cx="6002429" cy="4876800"/>
          </a:xfrm>
          <a:prstGeom prst="rect">
            <a:avLst/>
          </a:prstGeom>
        </p:spPr>
      </p:pic>
      <p:grpSp>
        <p:nvGrpSpPr>
          <p:cNvPr id="8" name="Groupe 7"/>
          <p:cNvGrpSpPr/>
          <p:nvPr/>
        </p:nvGrpSpPr>
        <p:grpSpPr>
          <a:xfrm>
            <a:off x="0" y="0"/>
            <a:ext cx="6175346" cy="4995334"/>
            <a:chOff x="0" y="0"/>
            <a:chExt cx="6175346" cy="4995334"/>
          </a:xfrm>
        </p:grpSpPr>
        <p:pic>
          <p:nvPicPr>
            <p:cNvPr id="6" name="Image 5"/>
            <p:cNvPicPr>
              <a:picLocks noChangeAspect="1"/>
            </p:cNvPicPr>
            <p:nvPr/>
          </p:nvPicPr>
          <p:blipFill rotWithShape="1">
            <a:blip r:embed="rId2"/>
            <a:srcRect b="50617"/>
            <a:stretch/>
          </p:blipFill>
          <p:spPr>
            <a:xfrm>
              <a:off x="0" y="0"/>
              <a:ext cx="6175346" cy="4871156"/>
            </a:xfrm>
            <a:prstGeom prst="rect">
              <a:avLst/>
            </a:prstGeom>
          </p:spPr>
        </p:pic>
        <p:pic>
          <p:nvPicPr>
            <p:cNvPr id="7" name="Image 6"/>
            <p:cNvPicPr>
              <a:picLocks noChangeAspect="1"/>
            </p:cNvPicPr>
            <p:nvPr/>
          </p:nvPicPr>
          <p:blipFill rotWithShape="1">
            <a:blip r:embed="rId2"/>
            <a:srcRect t="98469"/>
            <a:stretch/>
          </p:blipFill>
          <p:spPr>
            <a:xfrm>
              <a:off x="0" y="4844350"/>
              <a:ext cx="6175346" cy="150984"/>
            </a:xfrm>
            <a:prstGeom prst="rect">
              <a:avLst/>
            </a:prstGeom>
          </p:spPr>
        </p:pic>
      </p:grpSp>
      <p:sp>
        <p:nvSpPr>
          <p:cNvPr id="9" name="Rectangle à coins arrondis 8"/>
          <p:cNvSpPr/>
          <p:nvPr/>
        </p:nvSpPr>
        <p:spPr>
          <a:xfrm>
            <a:off x="7264647" y="292081"/>
            <a:ext cx="3444814" cy="673327"/>
          </a:xfrm>
          <a:prstGeom prst="roundRect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Diamètres pour la collectivité 22</a:t>
            </a:r>
            <a:endParaRPr lang="en-GB" sz="1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ctangle à coins arrondis 10"/>
          <p:cNvSpPr/>
          <p:nvPr/>
        </p:nvSpPr>
        <p:spPr>
          <a:xfrm>
            <a:off x="1092680" y="5109519"/>
            <a:ext cx="3610273" cy="158815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Récemment observées</a:t>
            </a:r>
          </a:p>
          <a:p>
            <a:endParaRPr lang="fr-F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Perdus de vue</a:t>
            </a:r>
          </a:p>
          <a:p>
            <a:endParaRPr lang="fr-F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Profils pertinents</a:t>
            </a:r>
          </a:p>
        </p:txBody>
      </p:sp>
      <p:sp>
        <p:nvSpPr>
          <p:cNvPr id="12" name="Ellipse 11"/>
          <p:cNvSpPr/>
          <p:nvPr/>
        </p:nvSpPr>
        <p:spPr>
          <a:xfrm>
            <a:off x="1265021" y="5311326"/>
            <a:ext cx="259883" cy="250257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Ellipse 12"/>
          <p:cNvSpPr/>
          <p:nvPr/>
        </p:nvSpPr>
        <p:spPr>
          <a:xfrm>
            <a:off x="1251647" y="5776584"/>
            <a:ext cx="259883" cy="250257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Ellipse 13"/>
          <p:cNvSpPr/>
          <p:nvPr/>
        </p:nvSpPr>
        <p:spPr>
          <a:xfrm>
            <a:off x="1251647" y="6255000"/>
            <a:ext cx="259883" cy="25025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Ellipse 14"/>
          <p:cNvSpPr/>
          <p:nvPr/>
        </p:nvSpPr>
        <p:spPr>
          <a:xfrm>
            <a:off x="1837240" y="367407"/>
            <a:ext cx="259883" cy="250257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Ellipse 15"/>
          <p:cNvSpPr/>
          <p:nvPr/>
        </p:nvSpPr>
        <p:spPr>
          <a:xfrm>
            <a:off x="3065573" y="378488"/>
            <a:ext cx="259883" cy="250257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Ellipse 16"/>
          <p:cNvSpPr/>
          <p:nvPr/>
        </p:nvSpPr>
        <p:spPr>
          <a:xfrm>
            <a:off x="5316321" y="4294472"/>
            <a:ext cx="259883" cy="25025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2591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051" y="860715"/>
            <a:ext cx="8003811" cy="5997285"/>
          </a:xfrm>
          <a:prstGeom prst="rect">
            <a:avLst/>
          </a:prstGeom>
        </p:spPr>
      </p:pic>
      <p:sp>
        <p:nvSpPr>
          <p:cNvPr id="3" name="Rectangle à coins arrondis 2"/>
          <p:cNvSpPr/>
          <p:nvPr/>
        </p:nvSpPr>
        <p:spPr>
          <a:xfrm>
            <a:off x="4343167" y="73688"/>
            <a:ext cx="3444814" cy="673327"/>
          </a:xfrm>
          <a:prstGeom prst="roundRect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Diamètres pour la collectivité 22</a:t>
            </a:r>
            <a:endParaRPr lang="en-GB" sz="1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2638" y="2498281"/>
            <a:ext cx="3604815" cy="2251998"/>
          </a:xfrm>
          <a:prstGeom prst="rect">
            <a:avLst/>
          </a:prstGeom>
        </p:spPr>
      </p:pic>
      <p:sp>
        <p:nvSpPr>
          <p:cNvPr id="5" name="Rectangle à coins arrondis 4"/>
          <p:cNvSpPr/>
          <p:nvPr/>
        </p:nvSpPr>
        <p:spPr>
          <a:xfrm>
            <a:off x="8482638" y="1790624"/>
            <a:ext cx="3604815" cy="594767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fr-F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Comportement défaillant pour l’entrainement du modèle</a:t>
            </a:r>
            <a:endParaRPr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fr-F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03293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à coins arrondis 2">
            <a:extLst>
              <a:ext uri="{FF2B5EF4-FFF2-40B4-BE49-F238E27FC236}">
                <a16:creationId xmlns:a16="http://schemas.microsoft.com/office/drawing/2014/main" xmlns="" id="{0B6C1CA8-8916-4C9B-B7EF-DFE8EE9D3753}"/>
              </a:ext>
            </a:extLst>
          </p:cNvPr>
          <p:cNvSpPr/>
          <p:nvPr/>
        </p:nvSpPr>
        <p:spPr>
          <a:xfrm>
            <a:off x="95956" y="5606396"/>
            <a:ext cx="11390489" cy="119662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à"/>
            </a:pP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Majorité de </a:t>
            </a:r>
            <a:r>
              <a:rPr lang="fr-FR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Fonteductile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fr-FR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Fontegrise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et PVC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fr-FR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FonteGrise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remplacée par </a:t>
            </a:r>
            <a:r>
              <a:rPr lang="fr-FR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fonteductile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dans les années 1970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Aujourd’hui on installe essentiellement </a:t>
            </a:r>
            <a:r>
              <a:rPr lang="fr-FR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Fonteductile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PVC et PEHD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A50A2D82-BCB5-4922-BFF4-47A2A1FD0A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188" y="0"/>
            <a:ext cx="9646024" cy="5415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2416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026880E8-E0CF-4642-A0D0-B2EB441416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388" y="0"/>
            <a:ext cx="10341201" cy="5872664"/>
          </a:xfrm>
          <a:prstGeom prst="rect">
            <a:avLst/>
          </a:prstGeom>
        </p:spPr>
      </p:pic>
      <p:sp>
        <p:nvSpPr>
          <p:cNvPr id="4" name="Rectangle à coins arrondis 2">
            <a:extLst>
              <a:ext uri="{FF2B5EF4-FFF2-40B4-BE49-F238E27FC236}">
                <a16:creationId xmlns:a16="http://schemas.microsoft.com/office/drawing/2014/main" xmlns="" id="{B76E6837-3BF1-4F1E-950F-264A87818A07}"/>
              </a:ext>
            </a:extLst>
          </p:cNvPr>
          <p:cNvSpPr/>
          <p:nvPr/>
        </p:nvSpPr>
        <p:spPr>
          <a:xfrm>
            <a:off x="95956" y="6104964"/>
            <a:ext cx="11390489" cy="59944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à"/>
            </a:pP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 retrouve une répartition assez homogène des matériaux selon les diamètres</a:t>
            </a:r>
          </a:p>
        </p:txBody>
      </p:sp>
    </p:spTree>
    <p:extLst>
      <p:ext uri="{BB962C8B-B14F-4D97-AF65-F5344CB8AC3E}">
        <p14:creationId xmlns:p14="http://schemas.microsoft.com/office/powerpoint/2010/main" val="18291471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A3BFAE8-F26C-4885-95D6-A1B3771C2B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Fiabilité</a:t>
            </a:r>
          </a:p>
        </p:txBody>
      </p:sp>
    </p:spTree>
    <p:extLst>
      <p:ext uri="{BB962C8B-B14F-4D97-AF65-F5344CB8AC3E}">
        <p14:creationId xmlns:p14="http://schemas.microsoft.com/office/powerpoint/2010/main" val="25557954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7DEC0B4-404C-4BC4-8729-1B503BAEE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5C5D98AF-18BC-4483-8C38-5CC2A8BBE6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570" y="0"/>
            <a:ext cx="9732006" cy="5576005"/>
          </a:xfrm>
          <a:prstGeom prst="rect">
            <a:avLst/>
          </a:prstGeom>
        </p:spPr>
      </p:pic>
      <p:sp>
        <p:nvSpPr>
          <p:cNvPr id="5" name="Rectangle à coins arrondis 2">
            <a:extLst>
              <a:ext uri="{FF2B5EF4-FFF2-40B4-BE49-F238E27FC236}">
                <a16:creationId xmlns:a16="http://schemas.microsoft.com/office/drawing/2014/main" xmlns="" id="{EB9AE875-E06F-4253-BF6D-795CACE22227}"/>
              </a:ext>
            </a:extLst>
          </p:cNvPr>
          <p:cNvSpPr/>
          <p:nvPr/>
        </p:nvSpPr>
        <p:spPr>
          <a:xfrm>
            <a:off x="95957" y="5647765"/>
            <a:ext cx="6071761" cy="1155253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à"/>
            </a:pPr>
            <a:r>
              <a:rPr lang="fr-F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 moins en moins de casse avec le temps</a:t>
            </a:r>
          </a:p>
          <a:p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- Il sera difficile d'évaluer les matages récents car peu d'évènements</a:t>
            </a:r>
          </a:p>
          <a:p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- Nous pousse à étudier les durées de vies des matériaux</a:t>
            </a:r>
          </a:p>
        </p:txBody>
      </p:sp>
      <p:sp>
        <p:nvSpPr>
          <p:cNvPr id="6" name="Rectangle à coins arrondis 2">
            <a:extLst>
              <a:ext uri="{FF2B5EF4-FFF2-40B4-BE49-F238E27FC236}">
                <a16:creationId xmlns:a16="http://schemas.microsoft.com/office/drawing/2014/main" xmlns="" id="{C5B197C8-8911-45C5-B672-CDDFC8193811}"/>
              </a:ext>
            </a:extLst>
          </p:cNvPr>
          <p:cNvSpPr/>
          <p:nvPr/>
        </p:nvSpPr>
        <p:spPr>
          <a:xfrm>
            <a:off x="6293224" y="5647765"/>
            <a:ext cx="5898776" cy="1155253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à"/>
            </a:pPr>
            <a:r>
              <a:rPr lang="fr-FR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Fonductile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PVC, PEHD plus fiables (logiques cas matériaux privilégiés de nos jours)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Plus de casse sur </a:t>
            </a:r>
            <a:r>
              <a:rPr lang="fr-FR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Fontegrise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et PEBD et acier (échantillon PB trop faible)</a:t>
            </a:r>
          </a:p>
        </p:txBody>
      </p:sp>
    </p:spTree>
    <p:extLst>
      <p:ext uri="{BB962C8B-B14F-4D97-AF65-F5344CB8AC3E}">
        <p14:creationId xmlns:p14="http://schemas.microsoft.com/office/powerpoint/2010/main" val="17263861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8A05CEE-DA28-4699-B8E1-97CE5E368D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2A210245-0D96-4248-852B-A405E14A5C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61" y="0"/>
            <a:ext cx="9914863" cy="5610206"/>
          </a:xfrm>
          <a:prstGeom prst="rect">
            <a:avLst/>
          </a:prstGeom>
        </p:spPr>
      </p:pic>
      <p:sp>
        <p:nvSpPr>
          <p:cNvPr id="5" name="Rectangle à coins arrondis 2">
            <a:extLst>
              <a:ext uri="{FF2B5EF4-FFF2-40B4-BE49-F238E27FC236}">
                <a16:creationId xmlns:a16="http://schemas.microsoft.com/office/drawing/2014/main" xmlns="" id="{7153EBCB-1911-4061-86EA-6BCD31F0ECD9}"/>
              </a:ext>
            </a:extLst>
          </p:cNvPr>
          <p:cNvSpPr/>
          <p:nvPr/>
        </p:nvSpPr>
        <p:spPr>
          <a:xfrm>
            <a:off x="95957" y="5647765"/>
            <a:ext cx="11970537" cy="1155253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à"/>
            </a:pP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Petits diamètres (&lt;6000 )semblent plus fragiles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Acier plus cassant sur petits diamètres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fr-FR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Fonteductile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et PVC plus fiables sur les gros diamètres</a:t>
            </a:r>
          </a:p>
        </p:txBody>
      </p:sp>
    </p:spTree>
    <p:extLst>
      <p:ext uri="{BB962C8B-B14F-4D97-AF65-F5344CB8AC3E}">
        <p14:creationId xmlns:p14="http://schemas.microsoft.com/office/powerpoint/2010/main" val="28415260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54ED310-B962-4B3B-9914-1A5E291712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87666B64-F1F4-432D-80D8-112A80E138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929" y="0"/>
            <a:ext cx="9924860" cy="5794897"/>
          </a:xfrm>
          <a:prstGeom prst="rect">
            <a:avLst/>
          </a:prstGeom>
        </p:spPr>
      </p:pic>
      <p:sp>
        <p:nvSpPr>
          <p:cNvPr id="5" name="Rectangle à coins arrondis 2">
            <a:extLst>
              <a:ext uri="{FF2B5EF4-FFF2-40B4-BE49-F238E27FC236}">
                <a16:creationId xmlns:a16="http://schemas.microsoft.com/office/drawing/2014/main" xmlns="" id="{96FFD440-CC7C-4C7E-8A14-596B8D4492AC}"/>
              </a:ext>
            </a:extLst>
          </p:cNvPr>
          <p:cNvSpPr/>
          <p:nvPr/>
        </p:nvSpPr>
        <p:spPr>
          <a:xfrm>
            <a:off x="95957" y="5907741"/>
            <a:ext cx="11970537" cy="895277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à"/>
            </a:pP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Détails casse par matage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Biaisé car les matages plus récents vont présenter artificiellement une meilleure stabilité (ratio casses/installés plus faibles car les matériaux sont récent donc en bon état -&gt; la durée de vie critique n’est pas atteinte)</a:t>
            </a:r>
          </a:p>
        </p:txBody>
      </p:sp>
    </p:spTree>
    <p:extLst>
      <p:ext uri="{BB962C8B-B14F-4D97-AF65-F5344CB8AC3E}">
        <p14:creationId xmlns:p14="http://schemas.microsoft.com/office/powerpoint/2010/main" val="19948948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A3BFAE8-F26C-4885-95D6-A1B3771C2B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Fiabilité et durée de vie</a:t>
            </a:r>
          </a:p>
        </p:txBody>
      </p:sp>
    </p:spTree>
    <p:extLst>
      <p:ext uri="{BB962C8B-B14F-4D97-AF65-F5344CB8AC3E}">
        <p14:creationId xmlns:p14="http://schemas.microsoft.com/office/powerpoint/2010/main" val="1176169696"/>
      </p:ext>
    </p:extLst>
  </p:cSld>
  <p:clrMapOvr>
    <a:masterClrMapping/>
  </p:clrMapOvr>
</p:sld>
</file>

<file path=ppt/theme/theme1.xml><?xml version="1.0" encoding="utf-8"?>
<a:theme xmlns:a="http://schemas.openxmlformats.org/drawingml/2006/main" name="Ronds dans l’eau">
  <a:themeElements>
    <a:clrScheme name="Ronds dans l’eau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Ronds dans l’eau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onds dans l’eau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482</TotalTime>
  <Words>813</Words>
  <Application>Microsoft Office PowerPoint</Application>
  <PresentationFormat>Grand écran</PresentationFormat>
  <Paragraphs>137</Paragraphs>
  <Slides>29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29</vt:i4>
      </vt:variant>
    </vt:vector>
  </HeadingPairs>
  <TitlesOfParts>
    <vt:vector size="35" baseType="lpstr">
      <vt:lpstr>Arial</vt:lpstr>
      <vt:lpstr>Calibri</vt:lpstr>
      <vt:lpstr>Times New Roman</vt:lpstr>
      <vt:lpstr>Tw Cen MT</vt:lpstr>
      <vt:lpstr>Wingdings</vt:lpstr>
      <vt:lpstr>Ronds dans l’eau</vt:lpstr>
      <vt:lpstr>Présentation PowerPoint</vt:lpstr>
      <vt:lpstr>HistogramMes 3D </vt:lpstr>
      <vt:lpstr>Présentation PowerPoint</vt:lpstr>
      <vt:lpstr>Présentation PowerPoint</vt:lpstr>
      <vt:lpstr>Fiabilité</vt:lpstr>
      <vt:lpstr>Présentation PowerPoint</vt:lpstr>
      <vt:lpstr>Présentation PowerPoint</vt:lpstr>
      <vt:lpstr>Présentation PowerPoint</vt:lpstr>
      <vt:lpstr>Fiabilité et durée de vie</vt:lpstr>
      <vt:lpstr>Présentation PowerPoint</vt:lpstr>
      <vt:lpstr>Présentation PowerPoint</vt:lpstr>
      <vt:lpstr>Présentation PowerPoint</vt:lpstr>
      <vt:lpstr>Présentation PowerPoint</vt:lpstr>
      <vt:lpstr>Nombre de casses f(DDCC)</vt:lpstr>
      <vt:lpstr>Présentation PowerPoint</vt:lpstr>
      <vt:lpstr>Analyse de survie</vt:lpstr>
      <vt:lpstr>Présentation PowerPoint</vt:lpstr>
      <vt:lpstr>Analyse de survie</vt:lpstr>
      <vt:lpstr>Présentation PowerPoint</vt:lpstr>
      <vt:lpstr>Analyse de survie</vt:lpstr>
      <vt:lpstr>Présentation PowerPoint</vt:lpstr>
      <vt:lpstr>Présentation PowerPoint</vt:lpstr>
      <vt:lpstr>Présentation PowerPoint</vt:lpstr>
      <vt:lpstr>Présentation PowerPoint</vt:lpstr>
      <vt:lpstr>Analyse de survie</vt:lpstr>
      <vt:lpstr>Présentation PowerPoint</vt:lpstr>
      <vt:lpstr>Présentation PowerPoint</vt:lpstr>
      <vt:lpstr>Présentation PowerPoint</vt:lpstr>
      <vt:lpstr>Présentation PowerPoint</vt:lpstr>
    </vt:vector>
  </TitlesOfParts>
  <Company>HP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olfa meksi</dc:creator>
  <cp:lastModifiedBy>olfa meksi</cp:lastModifiedBy>
  <cp:revision>28</cp:revision>
  <dcterms:created xsi:type="dcterms:W3CDTF">2021-05-04T18:05:41Z</dcterms:created>
  <dcterms:modified xsi:type="dcterms:W3CDTF">2021-05-12T12:57:20Z</dcterms:modified>
</cp:coreProperties>
</file>